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7" r:id="rId12"/>
    <p:sldId id="268" r:id="rId13"/>
    <p:sldId id="269" r:id="rId14"/>
    <p:sldId id="270" r:id="rId15"/>
    <p:sldId id="273" r:id="rId16"/>
    <p:sldId id="271" r:id="rId17"/>
    <p:sldId id="272" r:id="rId18"/>
  </p:sldIdLst>
  <p:sldSz cx="18288000" cy="10287000"/>
  <p:notesSz cx="6858000" cy="9144000"/>
  <p:embeddedFontLst>
    <p:embeddedFont>
      <p:font typeface="Helvetica World Bold" panose="020B0604020202020204" charset="-128"/>
      <p:regular r:id="rId20"/>
    </p:embeddedFont>
    <p:embeddedFont>
      <p:font typeface="Barlow Bold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Signika" panose="020B0604020202020204" charset="0"/>
      <p:regular r:id="rId24"/>
    </p:embeddedFont>
    <p:embeddedFont>
      <p:font typeface="Signika Bold" panose="020B0604020202020204" charset="0"/>
      <p:regular r:id="rId25"/>
    </p:embeddedFont>
    <p:embeddedFont>
      <p:font typeface="Telegraf" panose="020B0604020202020204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396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C300-453B-A498-1A2B-EF16AED3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AE0E9-0286-3FD5-1097-BC991A666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B8B66-003E-5CCE-E146-31A96BCA85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0BD4E62-64E7-8D07-321A-FED57358C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9518BC2-79E8-0024-70C1-92E68E98C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B16EE-AE2B-31C0-AD35-75F889F90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4E5AD-BEBD-61AE-D5DF-4A1C2198F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2754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824" y="-4834078"/>
            <a:ext cx="22337318" cy="18211108"/>
          </a:xfrm>
          <a:custGeom>
            <a:avLst/>
            <a:gdLst/>
            <a:ahLst/>
            <a:cxnLst/>
            <a:rect l="l" t="t" r="r" b="b"/>
            <a:pathLst>
              <a:path w="22337318" h="18211108">
                <a:moveTo>
                  <a:pt x="0" y="0"/>
                </a:moveTo>
                <a:lnTo>
                  <a:pt x="22337318" y="0"/>
                </a:lnTo>
                <a:lnTo>
                  <a:pt x="22337318" y="18211108"/>
                </a:lnTo>
                <a:lnTo>
                  <a:pt x="0" y="1821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5400" y="-2465342"/>
            <a:ext cx="19627647" cy="15948947"/>
          </a:xfrm>
          <a:custGeom>
            <a:avLst/>
            <a:gdLst/>
            <a:ahLst/>
            <a:cxnLst/>
            <a:rect l="l" t="t" r="r" b="b"/>
            <a:pathLst>
              <a:path w="19627647" h="15948947">
                <a:moveTo>
                  <a:pt x="0" y="0"/>
                </a:moveTo>
                <a:lnTo>
                  <a:pt x="19627647" y="0"/>
                </a:lnTo>
                <a:lnTo>
                  <a:pt x="19627647" y="15948947"/>
                </a:lnTo>
                <a:lnTo>
                  <a:pt x="0" y="1594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71058" y="604970"/>
            <a:ext cx="21997080" cy="9757478"/>
          </a:xfrm>
          <a:custGeom>
            <a:avLst/>
            <a:gdLst/>
            <a:ahLst/>
            <a:cxnLst/>
            <a:rect l="l" t="t" r="r" b="b"/>
            <a:pathLst>
              <a:path w="21997080" h="9757478">
                <a:moveTo>
                  <a:pt x="0" y="0"/>
                </a:moveTo>
                <a:lnTo>
                  <a:pt x="21997080" y="0"/>
                </a:lnTo>
                <a:lnTo>
                  <a:pt x="21997080" y="9757478"/>
                </a:lnTo>
                <a:lnTo>
                  <a:pt x="0" y="975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222041" y="2580062"/>
            <a:ext cx="1876563" cy="1876563"/>
          </a:xfrm>
          <a:custGeom>
            <a:avLst/>
            <a:gdLst/>
            <a:ahLst/>
            <a:cxnLst/>
            <a:rect l="l" t="t" r="r" b="b"/>
            <a:pathLst>
              <a:path w="1876563" h="1876563">
                <a:moveTo>
                  <a:pt x="0" y="0"/>
                </a:moveTo>
                <a:lnTo>
                  <a:pt x="1876562" y="0"/>
                </a:lnTo>
                <a:lnTo>
                  <a:pt x="1876562" y="1876563"/>
                </a:lnTo>
                <a:lnTo>
                  <a:pt x="0" y="1876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611254"/>
            <a:ext cx="12528150" cy="220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8"/>
              </a:lnSpc>
            </a:pPr>
            <a:r>
              <a:rPr lang="en-US" sz="13298" b="1">
                <a:solidFill>
                  <a:srgbClr val="8614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LabourLens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7063969" y="4931926"/>
            <a:ext cx="3069420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6104204" y="5241233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1" y="0"/>
                </a:lnTo>
                <a:lnTo>
                  <a:pt x="6155511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5338920" y="5852997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5" y="0"/>
                </a:lnTo>
                <a:lnTo>
                  <a:pt x="5771335" y="462867"/>
                </a:lnTo>
                <a:lnTo>
                  <a:pt x="0" y="462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6237220" y="6167806"/>
            <a:ext cx="4869315" cy="378906"/>
          </a:xfrm>
          <a:custGeom>
            <a:avLst/>
            <a:gdLst/>
            <a:ahLst/>
            <a:cxnLst/>
            <a:rect l="l" t="t" r="r" b="b"/>
            <a:pathLst>
              <a:path w="4869315" h="378906">
                <a:moveTo>
                  <a:pt x="0" y="0"/>
                </a:moveTo>
                <a:lnTo>
                  <a:pt x="4869314" y="0"/>
                </a:lnTo>
                <a:lnTo>
                  <a:pt x="4869314" y="378905"/>
                </a:lnTo>
                <a:lnTo>
                  <a:pt x="0" y="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H="1" flipV="1">
            <a:off x="15124936" y="5668130"/>
            <a:ext cx="5955812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1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 flipV="1">
            <a:off x="8179237" y="4927163"/>
            <a:ext cx="11023197" cy="6167584"/>
          </a:xfrm>
          <a:custGeom>
            <a:avLst/>
            <a:gdLst/>
            <a:ahLst/>
            <a:cxnLst/>
            <a:rect l="l" t="t" r="r" b="b"/>
            <a:pathLst>
              <a:path w="11023197" h="6167584">
                <a:moveTo>
                  <a:pt x="0" y="6167584"/>
                </a:moveTo>
                <a:lnTo>
                  <a:pt x="11023197" y="6167584"/>
                </a:lnTo>
                <a:lnTo>
                  <a:pt x="11023197" y="0"/>
                </a:lnTo>
                <a:lnTo>
                  <a:pt x="0" y="0"/>
                </a:lnTo>
                <a:lnTo>
                  <a:pt x="0" y="6167584"/>
                </a:lnTo>
                <a:close/>
              </a:path>
            </a:pathLst>
          </a:custGeom>
          <a:blipFill>
            <a:blip r:embed="rId17">
              <a:alphaModFix amt="26000"/>
            </a:blip>
            <a:stretch>
              <a:fillRect l="-145015" t="-39639" r="-50265" b="-1572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617258" y="5330069"/>
            <a:ext cx="4946274" cy="2652440"/>
          </a:xfrm>
          <a:custGeom>
            <a:avLst/>
            <a:gdLst/>
            <a:ahLst/>
            <a:cxnLst/>
            <a:rect l="l" t="t" r="r" b="b"/>
            <a:pathLst>
              <a:path w="4946274" h="2652440">
                <a:moveTo>
                  <a:pt x="0" y="0"/>
                </a:moveTo>
                <a:lnTo>
                  <a:pt x="4946274" y="0"/>
                </a:lnTo>
                <a:lnTo>
                  <a:pt x="4946274" y="2652440"/>
                </a:lnTo>
                <a:lnTo>
                  <a:pt x="0" y="26524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411206" y="6313642"/>
            <a:ext cx="3206052" cy="685294"/>
          </a:xfrm>
          <a:custGeom>
            <a:avLst/>
            <a:gdLst/>
            <a:ahLst/>
            <a:cxnLst/>
            <a:rect l="l" t="t" r="r" b="b"/>
            <a:pathLst>
              <a:path w="3206052" h="685294">
                <a:moveTo>
                  <a:pt x="0" y="0"/>
                </a:moveTo>
                <a:lnTo>
                  <a:pt x="3206052" y="0"/>
                </a:lnTo>
                <a:lnTo>
                  <a:pt x="3206052" y="685294"/>
                </a:lnTo>
                <a:lnTo>
                  <a:pt x="0" y="685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951537" y="4749044"/>
            <a:ext cx="104553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51172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Analyzing &amp; Predicting Qatar’s Workforce Trends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17063945" y="2616017"/>
            <a:ext cx="3069420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6083762" y="2716809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1" y="0"/>
                </a:lnTo>
                <a:lnTo>
                  <a:pt x="6155511" y="220068"/>
                </a:lnTo>
                <a:lnTo>
                  <a:pt x="0" y="220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800000">
            <a:off x="15318478" y="3328574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5" y="0"/>
                </a:lnTo>
                <a:lnTo>
                  <a:pt x="5771335" y="462867"/>
                </a:lnTo>
                <a:lnTo>
                  <a:pt x="0" y="462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16216777" y="3643383"/>
            <a:ext cx="4869315" cy="378906"/>
          </a:xfrm>
          <a:custGeom>
            <a:avLst/>
            <a:gdLst/>
            <a:ahLst/>
            <a:cxnLst/>
            <a:rect l="l" t="t" r="r" b="b"/>
            <a:pathLst>
              <a:path w="4869315" h="378906">
                <a:moveTo>
                  <a:pt x="0" y="0"/>
                </a:moveTo>
                <a:lnTo>
                  <a:pt x="4869315" y="0"/>
                </a:lnTo>
                <a:lnTo>
                  <a:pt x="4869315" y="378905"/>
                </a:lnTo>
                <a:lnTo>
                  <a:pt x="0" y="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15104493" y="3143706"/>
            <a:ext cx="5955812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739267" y="914227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Joy Anne Dela Cruz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25949" y="9516924"/>
            <a:ext cx="305773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Sidra Amina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63532" y="9142274"/>
            <a:ext cx="334077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Tehreem Masroor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3697" y="914227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Djihane Mahraz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47844" y="951692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Urooj Shah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4322" y="8958759"/>
            <a:ext cx="3114430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861436"/>
                </a:solidFill>
                <a:latin typeface="Telegraf"/>
                <a:ea typeface="Telegraf"/>
                <a:cs typeface="Telegraf"/>
                <a:sym typeface="Telegraf"/>
              </a:rPr>
              <a:t>Edited by Manhill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680" y="1132939"/>
            <a:ext cx="16082640" cy="8670007"/>
            <a:chOff x="0" y="0"/>
            <a:chExt cx="3404422" cy="183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4422" cy="1835293"/>
            </a:xfrm>
            <a:custGeom>
              <a:avLst/>
              <a:gdLst/>
              <a:ahLst/>
              <a:cxnLst/>
              <a:rect l="l" t="t" r="r" b="b"/>
              <a:pathLst>
                <a:path w="3404422" h="1835293">
                  <a:moveTo>
                    <a:pt x="0" y="0"/>
                  </a:moveTo>
                  <a:lnTo>
                    <a:pt x="3404422" y="0"/>
                  </a:lnTo>
                  <a:lnTo>
                    <a:pt x="3404422" y="1835293"/>
                  </a:lnTo>
                  <a:lnTo>
                    <a:pt x="0" y="1835293"/>
                  </a:lnTo>
                  <a:close/>
                </a:path>
              </a:pathLst>
            </a:custGeom>
            <a:solidFill>
              <a:srgbClr val="86143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404422" cy="1911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 flipV="1">
            <a:off x="7366486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72795" y="1515364"/>
            <a:ext cx="14742409" cy="7905158"/>
            <a:chOff x="0" y="0"/>
            <a:chExt cx="3882774" cy="20820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82774" cy="2082017"/>
            </a:xfrm>
            <a:custGeom>
              <a:avLst/>
              <a:gdLst/>
              <a:ahLst/>
              <a:cxnLst/>
              <a:rect l="l" t="t" r="r" b="b"/>
              <a:pathLst>
                <a:path w="3882774" h="2082017">
                  <a:moveTo>
                    <a:pt x="0" y="0"/>
                  </a:moveTo>
                  <a:lnTo>
                    <a:pt x="3882774" y="0"/>
                  </a:lnTo>
                  <a:lnTo>
                    <a:pt x="3882774" y="2082017"/>
                  </a:lnTo>
                  <a:lnTo>
                    <a:pt x="0" y="2082017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882774" cy="212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92172" y="1677585"/>
            <a:ext cx="14103656" cy="7580715"/>
          </a:xfrm>
          <a:custGeom>
            <a:avLst/>
            <a:gdLst/>
            <a:ahLst/>
            <a:cxnLst/>
            <a:rect l="l" t="t" r="r" b="b"/>
            <a:pathLst>
              <a:path w="14103656" h="7580715">
                <a:moveTo>
                  <a:pt x="0" y="0"/>
                </a:moveTo>
                <a:lnTo>
                  <a:pt x="14103656" y="0"/>
                </a:lnTo>
                <a:lnTo>
                  <a:pt x="14103656" y="7580715"/>
                </a:lnTo>
                <a:lnTo>
                  <a:pt x="0" y="7580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24525" y="-9525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Code Demonstration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474" y="-3290014"/>
            <a:ext cx="19096498" cy="14715038"/>
          </a:xfrm>
          <a:custGeom>
            <a:avLst/>
            <a:gdLst/>
            <a:ahLst/>
            <a:cxnLst/>
            <a:rect l="l" t="t" r="r" b="b"/>
            <a:pathLst>
              <a:path w="19096498" h="14715038">
                <a:moveTo>
                  <a:pt x="0" y="0"/>
                </a:moveTo>
                <a:lnTo>
                  <a:pt x="19096498" y="0"/>
                </a:lnTo>
                <a:lnTo>
                  <a:pt x="19096498" y="14715038"/>
                </a:lnTo>
                <a:lnTo>
                  <a:pt x="0" y="1471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1350612" y="9919952"/>
            <a:ext cx="2013568" cy="367062"/>
            <a:chOff x="0" y="0"/>
            <a:chExt cx="2684757" cy="489416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2684653" cy="489458"/>
            </a:xfrm>
            <a:custGeom>
              <a:avLst/>
              <a:gdLst/>
              <a:ahLst/>
              <a:cxnLst/>
              <a:rect l="l" t="t" r="r" b="b"/>
              <a:pathLst>
                <a:path w="2684653" h="489458">
                  <a:moveTo>
                    <a:pt x="2684653" y="0"/>
                  </a:moveTo>
                  <a:lnTo>
                    <a:pt x="2195195" y="489458"/>
                  </a:lnTo>
                  <a:lnTo>
                    <a:pt x="0" y="489458"/>
                  </a:lnTo>
                  <a:lnTo>
                    <a:pt x="489331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2457070" y="-2260466"/>
            <a:ext cx="23453364" cy="17137818"/>
          </a:xfrm>
          <a:custGeom>
            <a:avLst/>
            <a:gdLst/>
            <a:ahLst/>
            <a:cxnLst/>
            <a:rect l="l" t="t" r="r" b="b"/>
            <a:pathLst>
              <a:path w="23453364" h="17137818">
                <a:moveTo>
                  <a:pt x="0" y="0"/>
                </a:moveTo>
                <a:lnTo>
                  <a:pt x="23453364" y="0"/>
                </a:lnTo>
                <a:lnTo>
                  <a:pt x="23453364" y="17137818"/>
                </a:lnTo>
                <a:lnTo>
                  <a:pt x="0" y="17137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69438" y="4582066"/>
            <a:ext cx="6569120" cy="3841470"/>
            <a:chOff x="0" y="0"/>
            <a:chExt cx="1381852" cy="8080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1852" cy="808075"/>
            </a:xfrm>
            <a:custGeom>
              <a:avLst/>
              <a:gdLst/>
              <a:ahLst/>
              <a:cxnLst/>
              <a:rect l="l" t="t" r="r" b="b"/>
              <a:pathLst>
                <a:path w="1381852" h="808075">
                  <a:moveTo>
                    <a:pt x="0" y="0"/>
                  </a:moveTo>
                  <a:lnTo>
                    <a:pt x="1381852" y="0"/>
                  </a:lnTo>
                  <a:lnTo>
                    <a:pt x="1381852" y="808075"/>
                  </a:lnTo>
                  <a:lnTo>
                    <a:pt x="0" y="808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81852" cy="85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5757" y="4582066"/>
            <a:ext cx="6434356" cy="3841470"/>
            <a:chOff x="0" y="0"/>
            <a:chExt cx="1353504" cy="8080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3504" cy="808075"/>
            </a:xfrm>
            <a:custGeom>
              <a:avLst/>
              <a:gdLst/>
              <a:ahLst/>
              <a:cxnLst/>
              <a:rect l="l" t="t" r="r" b="b"/>
              <a:pathLst>
                <a:path w="1353504" h="808075">
                  <a:moveTo>
                    <a:pt x="0" y="0"/>
                  </a:moveTo>
                  <a:lnTo>
                    <a:pt x="1353504" y="0"/>
                  </a:lnTo>
                  <a:lnTo>
                    <a:pt x="1353504" y="808075"/>
                  </a:lnTo>
                  <a:lnTo>
                    <a:pt x="0" y="808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53504" cy="85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6613" y="571992"/>
            <a:ext cx="1573477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Advanced Predictive Modeling:</a:t>
            </a:r>
          </a:p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Weighted Ensemble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622" y="2238867"/>
            <a:ext cx="16366756" cy="16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Combines multiple models to enhance forecasting accuracy.</a:t>
            </a:r>
          </a:p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Optimized using TimeSeriesGreedyEnsemble to balance performance and efficiency.</a:t>
            </a:r>
          </a:p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Evaluated with Weighted Quantile Loss (WQL) for robustness.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9438" y="5107070"/>
            <a:ext cx="6569120" cy="28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PatchTST - 81.4% (Primary contributor, capturing complex patterns)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SeasonalNaive - 13.4% (Accounts for seasonal labor trends)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RecursiveTabular - 5.2% (Adds structured tabular insights)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65757" y="5086350"/>
            <a:ext cx="5985140" cy="19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 dirty="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Prediction length: 4 years 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 dirty="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Optimized for yearly labor market forecasts (YS-JAN frequency)</a:t>
            </a:r>
          </a:p>
          <a:p>
            <a:pPr algn="l">
              <a:lnSpc>
                <a:spcPts val="3836"/>
              </a:lnSpc>
            </a:pPr>
            <a:endParaRPr lang="en-US" sz="2740" dirty="0">
              <a:solidFill>
                <a:srgbClr val="511728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663338" y="4239498"/>
            <a:ext cx="3981320" cy="727714"/>
            <a:chOff x="0" y="0"/>
            <a:chExt cx="5308427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Model Contributions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92274" y="4236900"/>
            <a:ext cx="3981320" cy="727714"/>
            <a:chOff x="0" y="0"/>
            <a:chExt cx="5308427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Performance Insights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443300" y="9752982"/>
            <a:ext cx="2836502" cy="534012"/>
            <a:chOff x="0" y="0"/>
            <a:chExt cx="3782003" cy="71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2060" cy="711835"/>
            </a:xfrm>
            <a:custGeom>
              <a:avLst/>
              <a:gdLst/>
              <a:ahLst/>
              <a:cxnLst/>
              <a:rect l="l" t="t" r="r" b="b"/>
              <a:pathLst>
                <a:path w="3782060" h="711835">
                  <a:moveTo>
                    <a:pt x="3782060" y="0"/>
                  </a:moveTo>
                  <a:lnTo>
                    <a:pt x="3072130" y="709930"/>
                  </a:lnTo>
                  <a:lnTo>
                    <a:pt x="0" y="711835"/>
                  </a:lnTo>
                  <a:lnTo>
                    <a:pt x="710438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424142" y="-4776376"/>
            <a:ext cx="26798614" cy="16513468"/>
          </a:xfrm>
          <a:custGeom>
            <a:avLst/>
            <a:gdLst/>
            <a:ahLst/>
            <a:cxnLst/>
            <a:rect l="l" t="t" r="r" b="b"/>
            <a:pathLst>
              <a:path w="26798614" h="16513468">
                <a:moveTo>
                  <a:pt x="0" y="0"/>
                </a:moveTo>
                <a:lnTo>
                  <a:pt x="26798614" y="0"/>
                </a:lnTo>
                <a:lnTo>
                  <a:pt x="26798614" y="16513468"/>
                </a:lnTo>
                <a:lnTo>
                  <a:pt x="0" y="1651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63479" y="1939616"/>
            <a:ext cx="16761043" cy="7469496"/>
            <a:chOff x="0" y="0"/>
            <a:chExt cx="4414431" cy="1967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4431" cy="1967275"/>
            </a:xfrm>
            <a:custGeom>
              <a:avLst/>
              <a:gdLst/>
              <a:ahLst/>
              <a:cxnLst/>
              <a:rect l="l" t="t" r="r" b="b"/>
              <a:pathLst>
                <a:path w="4414431" h="1967275">
                  <a:moveTo>
                    <a:pt x="0" y="0"/>
                  </a:moveTo>
                  <a:lnTo>
                    <a:pt x="4414431" y="0"/>
                  </a:lnTo>
                  <a:lnTo>
                    <a:pt x="4414431" y="1967275"/>
                  </a:lnTo>
                  <a:lnTo>
                    <a:pt x="0" y="1967275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414431" cy="204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057400"/>
            <a:ext cx="12385494" cy="7200900"/>
            <a:chOff x="0" y="0"/>
            <a:chExt cx="3262023" cy="18965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2023" cy="1896533"/>
            </a:xfrm>
            <a:custGeom>
              <a:avLst/>
              <a:gdLst/>
              <a:ahLst/>
              <a:cxnLst/>
              <a:rect l="l" t="t" r="r" b="b"/>
              <a:pathLst>
                <a:path w="3262023" h="1896533">
                  <a:moveTo>
                    <a:pt x="0" y="0"/>
                  </a:moveTo>
                  <a:lnTo>
                    <a:pt x="3262023" y="0"/>
                  </a:lnTo>
                  <a:lnTo>
                    <a:pt x="3262023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861436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62023" cy="1944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47474" y="2277339"/>
            <a:ext cx="11919386" cy="6794050"/>
          </a:xfrm>
          <a:custGeom>
            <a:avLst/>
            <a:gdLst/>
            <a:ahLst/>
            <a:cxnLst/>
            <a:rect l="l" t="t" r="r" b="b"/>
            <a:pathLst>
              <a:path w="11919386" h="6794050">
                <a:moveTo>
                  <a:pt x="0" y="0"/>
                </a:moveTo>
                <a:lnTo>
                  <a:pt x="11919386" y="0"/>
                </a:lnTo>
                <a:lnTo>
                  <a:pt x="11919386" y="6794050"/>
                </a:lnTo>
                <a:lnTo>
                  <a:pt x="0" y="679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3518743" y="3540764"/>
            <a:ext cx="3877851" cy="4267200"/>
            <a:chOff x="0" y="0"/>
            <a:chExt cx="1021327" cy="11238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1327" cy="1123872"/>
            </a:xfrm>
            <a:custGeom>
              <a:avLst/>
              <a:gdLst/>
              <a:ahLst/>
              <a:cxnLst/>
              <a:rect l="l" t="t" r="r" b="b"/>
              <a:pathLst>
                <a:path w="1021327" h="1123872">
                  <a:moveTo>
                    <a:pt x="0" y="0"/>
                  </a:moveTo>
                  <a:lnTo>
                    <a:pt x="1021327" y="0"/>
                  </a:lnTo>
                  <a:lnTo>
                    <a:pt x="1021327" y="1123872"/>
                  </a:lnTo>
                  <a:lnTo>
                    <a:pt x="0" y="1123872"/>
                  </a:lnTo>
                  <a:close/>
                </a:path>
              </a:pathLst>
            </a:custGeom>
            <a:solidFill>
              <a:srgbClr val="861436">
                <a:alpha val="6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21327" cy="1171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22433" y="3786845"/>
            <a:ext cx="3441734" cy="3775039"/>
          </a:xfrm>
          <a:custGeom>
            <a:avLst/>
            <a:gdLst/>
            <a:ahLst/>
            <a:cxnLst/>
            <a:rect l="l" t="t" r="r" b="b"/>
            <a:pathLst>
              <a:path w="3441734" h="3775039">
                <a:moveTo>
                  <a:pt x="0" y="0"/>
                </a:moveTo>
                <a:lnTo>
                  <a:pt x="3441734" y="0"/>
                </a:lnTo>
                <a:lnTo>
                  <a:pt x="3441734" y="3775039"/>
                </a:lnTo>
                <a:lnTo>
                  <a:pt x="0" y="3775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47474" y="495300"/>
            <a:ext cx="15238950" cy="9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 dirty="0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Summary Plots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5870" y="-2966586"/>
            <a:ext cx="20835066" cy="15857792"/>
          </a:xfrm>
          <a:custGeom>
            <a:avLst/>
            <a:gdLst/>
            <a:ahLst/>
            <a:cxnLst/>
            <a:rect l="l" t="t" r="r" b="b"/>
            <a:pathLst>
              <a:path w="20835066" h="15857792">
                <a:moveTo>
                  <a:pt x="0" y="0"/>
                </a:moveTo>
                <a:lnTo>
                  <a:pt x="20835066" y="0"/>
                </a:lnTo>
                <a:lnTo>
                  <a:pt x="20835066" y="15857792"/>
                </a:lnTo>
                <a:lnTo>
                  <a:pt x="0" y="15857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130283" y="208696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 dirty="0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Dashboard in Power BI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76FDF3F-2572-AE9A-E41F-C1EE8945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8438" y="1409700"/>
            <a:ext cx="13506450" cy="821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5000"/>
    </mc:Choice>
    <mc:Fallback>
      <p:transition spd="slow" advClick="0" advTm="6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474" y="-3290014"/>
            <a:ext cx="19096498" cy="14715038"/>
          </a:xfrm>
          <a:custGeom>
            <a:avLst/>
            <a:gdLst/>
            <a:ahLst/>
            <a:cxnLst/>
            <a:rect l="l" t="t" r="r" b="b"/>
            <a:pathLst>
              <a:path w="19096498" h="14715038">
                <a:moveTo>
                  <a:pt x="0" y="0"/>
                </a:moveTo>
                <a:lnTo>
                  <a:pt x="19096498" y="0"/>
                </a:lnTo>
                <a:lnTo>
                  <a:pt x="19096498" y="14715038"/>
                </a:lnTo>
                <a:lnTo>
                  <a:pt x="0" y="1471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6971" y="798902"/>
            <a:ext cx="1615560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AI-Powered Chatbot for Instant Labor Market 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11728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74503" y="1913038"/>
            <a:ext cx="1237598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An interactive chatbot integrated into our Power BI dashboard, designed to provide real-time answers to labor market queries.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74503" y="3669265"/>
            <a:ext cx="5881612" cy="3096173"/>
            <a:chOff x="0" y="0"/>
            <a:chExt cx="1159363" cy="610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363" cy="610307"/>
            </a:xfrm>
            <a:custGeom>
              <a:avLst/>
              <a:gdLst/>
              <a:ahLst/>
              <a:cxnLst/>
              <a:rect l="l" t="t" r="r" b="b"/>
              <a:pathLst>
                <a:path w="1159363" h="610307">
                  <a:moveTo>
                    <a:pt x="0" y="0"/>
                  </a:moveTo>
                  <a:lnTo>
                    <a:pt x="1159363" y="0"/>
                  </a:lnTo>
                  <a:lnTo>
                    <a:pt x="1159363" y="610307"/>
                  </a:lnTo>
                  <a:lnTo>
                    <a:pt x="0" y="61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59363" cy="657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1812" y="4233370"/>
            <a:ext cx="5734303" cy="213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463" lvl="1" indent="-327232" algn="l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Users type natural language questions </a:t>
            </a:r>
          </a:p>
          <a:p>
            <a:pPr marL="654463" lvl="1" indent="-327232" algn="l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The chatbot retrieves insights from structured labor data.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32986" y="3303689"/>
            <a:ext cx="3564645" cy="776591"/>
            <a:chOff x="0" y="0"/>
            <a:chExt cx="4453726" cy="9702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53752" cy="970280"/>
            </a:xfrm>
            <a:custGeom>
              <a:avLst/>
              <a:gdLst/>
              <a:ahLst/>
              <a:cxnLst/>
              <a:rect l="l" t="t" r="r" b="b"/>
              <a:pathLst>
                <a:path w="4453752" h="970280">
                  <a:moveTo>
                    <a:pt x="0" y="0"/>
                  </a:moveTo>
                  <a:lnTo>
                    <a:pt x="4453752" y="0"/>
                  </a:lnTo>
                  <a:lnTo>
                    <a:pt x="4453752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453726" cy="970285"/>
            </a:xfrm>
            <a:prstGeom prst="rect">
              <a:avLst/>
            </a:prstGeom>
          </p:spPr>
          <p:txBody>
            <a:bodyPr lIns="54212" tIns="54212" rIns="54212" bIns="54212" rtlCol="0" anchor="ctr"/>
            <a:lstStyle/>
            <a:p>
              <a:pPr algn="ctr">
                <a:lnSpc>
                  <a:spcPts val="3841"/>
                </a:lnSpc>
              </a:pPr>
              <a:r>
                <a:rPr lang="en-US" sz="3201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How it works?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14774" y="3669265"/>
            <a:ext cx="5264341" cy="3096173"/>
            <a:chOff x="0" y="0"/>
            <a:chExt cx="1037688" cy="6103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7688" cy="610307"/>
            </a:xfrm>
            <a:custGeom>
              <a:avLst/>
              <a:gdLst/>
              <a:ahLst/>
              <a:cxnLst/>
              <a:rect l="l" t="t" r="r" b="b"/>
              <a:pathLst>
                <a:path w="1037688" h="610307">
                  <a:moveTo>
                    <a:pt x="0" y="0"/>
                  </a:moveTo>
                  <a:lnTo>
                    <a:pt x="1037688" y="0"/>
                  </a:lnTo>
                  <a:lnTo>
                    <a:pt x="1037688" y="610307"/>
                  </a:lnTo>
                  <a:lnTo>
                    <a:pt x="0" y="61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37688" cy="657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62084" y="4090495"/>
            <a:ext cx="5734303" cy="210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✅Conversational AI </a:t>
            </a:r>
          </a:p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 Instant Data Retrieval </a:t>
            </a:r>
          </a:p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 User-Friendly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433275" y="3303689"/>
            <a:ext cx="3564645" cy="776591"/>
            <a:chOff x="0" y="0"/>
            <a:chExt cx="4453726" cy="9702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53752" cy="970280"/>
            </a:xfrm>
            <a:custGeom>
              <a:avLst/>
              <a:gdLst/>
              <a:ahLst/>
              <a:cxnLst/>
              <a:rect l="l" t="t" r="r" b="b"/>
              <a:pathLst>
                <a:path w="4453752" h="970280">
                  <a:moveTo>
                    <a:pt x="0" y="0"/>
                  </a:moveTo>
                  <a:lnTo>
                    <a:pt x="4453752" y="0"/>
                  </a:lnTo>
                  <a:lnTo>
                    <a:pt x="4453752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4453726" cy="970285"/>
            </a:xfrm>
            <a:prstGeom prst="rect">
              <a:avLst/>
            </a:prstGeom>
          </p:spPr>
          <p:txBody>
            <a:bodyPr lIns="54212" tIns="54212" rIns="54212" bIns="54212" rtlCol="0" anchor="ctr"/>
            <a:lstStyle/>
            <a:p>
              <a:pPr algn="ctr">
                <a:lnSpc>
                  <a:spcPts val="3841"/>
                </a:lnSpc>
              </a:pPr>
              <a:r>
                <a:rPr lang="en-US" sz="3201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Key Features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7F13B-504A-76B1-5297-86B20B0B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100D04-A063-5B8E-6B8B-CA60A36AB855}"/>
              </a:ext>
            </a:extLst>
          </p:cNvPr>
          <p:cNvSpPr/>
          <p:nvPr/>
        </p:nvSpPr>
        <p:spPr>
          <a:xfrm>
            <a:off x="-1285870" y="-2966586"/>
            <a:ext cx="20835066" cy="15857792"/>
          </a:xfrm>
          <a:custGeom>
            <a:avLst/>
            <a:gdLst/>
            <a:ahLst/>
            <a:cxnLst/>
            <a:rect l="l" t="t" r="r" b="b"/>
            <a:pathLst>
              <a:path w="20835066" h="15857792">
                <a:moveTo>
                  <a:pt x="0" y="0"/>
                </a:moveTo>
                <a:lnTo>
                  <a:pt x="20835066" y="0"/>
                </a:lnTo>
                <a:lnTo>
                  <a:pt x="20835066" y="15857792"/>
                </a:lnTo>
                <a:lnTo>
                  <a:pt x="0" y="15857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7B8AA4B-F9DC-F4C4-A86C-ECFCA891A93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2B711AC7-005F-FA67-DDF5-7954A7ECC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0038" y="1543050"/>
            <a:ext cx="10763250" cy="7867650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54F1370C-F844-A21C-3870-004A10FB81B4}"/>
              </a:ext>
            </a:extLst>
          </p:cNvPr>
          <p:cNvSpPr txBox="1"/>
          <p:nvPr/>
        </p:nvSpPr>
        <p:spPr>
          <a:xfrm>
            <a:off x="-2130283" y="208696"/>
            <a:ext cx="15238950" cy="9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 dirty="0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Power BI Chatbot Demo</a:t>
            </a:r>
          </a:p>
        </p:txBody>
      </p:sp>
    </p:spTree>
    <p:extLst>
      <p:ext uri="{BB962C8B-B14F-4D97-AF65-F5344CB8AC3E}">
        <p14:creationId xmlns:p14="http://schemas.microsoft.com/office/powerpoint/2010/main" val="291160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6000"/>
    </mc:Choice>
    <mc:Fallback>
      <p:transition spd="slow" advClick="0" advTm="7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5017" y="-2494143"/>
            <a:ext cx="19500049" cy="15357549"/>
          </a:xfrm>
          <a:custGeom>
            <a:avLst/>
            <a:gdLst/>
            <a:ahLst/>
            <a:cxnLst/>
            <a:rect l="l" t="t" r="r" b="b"/>
            <a:pathLst>
              <a:path w="19500049" h="15357549">
                <a:moveTo>
                  <a:pt x="0" y="0"/>
                </a:moveTo>
                <a:lnTo>
                  <a:pt x="19500049" y="0"/>
                </a:lnTo>
                <a:lnTo>
                  <a:pt x="19500049" y="15357549"/>
                </a:lnTo>
                <a:lnTo>
                  <a:pt x="0" y="1535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2828" y="-4351328"/>
            <a:ext cx="22516222" cy="18009758"/>
          </a:xfrm>
          <a:custGeom>
            <a:avLst/>
            <a:gdLst/>
            <a:ahLst/>
            <a:cxnLst/>
            <a:rect l="l" t="t" r="r" b="b"/>
            <a:pathLst>
              <a:path w="22516222" h="18009758">
                <a:moveTo>
                  <a:pt x="0" y="0"/>
                </a:moveTo>
                <a:lnTo>
                  <a:pt x="22516222" y="0"/>
                </a:lnTo>
                <a:lnTo>
                  <a:pt x="22516222" y="18009758"/>
                </a:lnTo>
                <a:lnTo>
                  <a:pt x="0" y="18009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525" y="1641878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Future Directions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7036" y="3925864"/>
            <a:ext cx="4610129" cy="3106066"/>
            <a:chOff x="0" y="0"/>
            <a:chExt cx="1214190" cy="8180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4190" cy="818059"/>
            </a:xfrm>
            <a:custGeom>
              <a:avLst/>
              <a:gdLst/>
              <a:ahLst/>
              <a:cxnLst/>
              <a:rect l="l" t="t" r="r" b="b"/>
              <a:pathLst>
                <a:path w="1214190" h="818059">
                  <a:moveTo>
                    <a:pt x="0" y="0"/>
                  </a:moveTo>
                  <a:lnTo>
                    <a:pt x="1214190" y="0"/>
                  </a:lnTo>
                  <a:lnTo>
                    <a:pt x="1214190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14190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7036" y="3337333"/>
            <a:ext cx="4610129" cy="752018"/>
            <a:chOff x="0" y="0"/>
            <a:chExt cx="1214190" cy="198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190" cy="198062"/>
            </a:xfrm>
            <a:custGeom>
              <a:avLst/>
              <a:gdLst/>
              <a:ahLst/>
              <a:cxnLst/>
              <a:rect l="l" t="t" r="r" b="b"/>
              <a:pathLst>
                <a:path w="1214190" h="198062">
                  <a:moveTo>
                    <a:pt x="0" y="0"/>
                  </a:moveTo>
                  <a:lnTo>
                    <a:pt x="1214190" y="0"/>
                  </a:lnTo>
                  <a:lnTo>
                    <a:pt x="1214190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14190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Expanding Data Sources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1150" y="4430461"/>
            <a:ext cx="444190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Integrate additional datasets to provide a more comprehensive and inclusive labor market analysis.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73500" y="3925864"/>
            <a:ext cx="5075607" cy="3106066"/>
            <a:chOff x="0" y="0"/>
            <a:chExt cx="1336785" cy="8180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6785" cy="818059"/>
            </a:xfrm>
            <a:custGeom>
              <a:avLst/>
              <a:gdLst/>
              <a:ahLst/>
              <a:cxnLst/>
              <a:rect l="l" t="t" r="r" b="b"/>
              <a:pathLst>
                <a:path w="1336785" h="818059">
                  <a:moveTo>
                    <a:pt x="0" y="0"/>
                  </a:moveTo>
                  <a:lnTo>
                    <a:pt x="1336785" y="0"/>
                  </a:lnTo>
                  <a:lnTo>
                    <a:pt x="1336785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336785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73500" y="3337333"/>
            <a:ext cx="5075607" cy="752018"/>
            <a:chOff x="0" y="0"/>
            <a:chExt cx="1336785" cy="198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6785" cy="198062"/>
            </a:xfrm>
            <a:custGeom>
              <a:avLst/>
              <a:gdLst/>
              <a:ahLst/>
              <a:cxnLst/>
              <a:rect l="l" t="t" r="r" b="b"/>
              <a:pathLst>
                <a:path w="1336785" h="198062">
                  <a:moveTo>
                    <a:pt x="0" y="0"/>
                  </a:moveTo>
                  <a:lnTo>
                    <a:pt x="1336785" y="0"/>
                  </a:lnTo>
                  <a:lnTo>
                    <a:pt x="1336785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336785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Improved Predictive Models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66106" y="4430461"/>
            <a:ext cx="4890394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Refine models with iterative improvements to address data gaps and enhance reliability with advanced ML techniques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925357" y="3925864"/>
            <a:ext cx="5075607" cy="3106066"/>
            <a:chOff x="0" y="0"/>
            <a:chExt cx="1336785" cy="8180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6785" cy="818059"/>
            </a:xfrm>
            <a:custGeom>
              <a:avLst/>
              <a:gdLst/>
              <a:ahLst/>
              <a:cxnLst/>
              <a:rect l="l" t="t" r="r" b="b"/>
              <a:pathLst>
                <a:path w="1336785" h="818059">
                  <a:moveTo>
                    <a:pt x="0" y="0"/>
                  </a:moveTo>
                  <a:lnTo>
                    <a:pt x="1336785" y="0"/>
                  </a:lnTo>
                  <a:lnTo>
                    <a:pt x="1336785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336785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925357" y="3337333"/>
            <a:ext cx="5075607" cy="752018"/>
            <a:chOff x="0" y="0"/>
            <a:chExt cx="1336785" cy="198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6785" cy="198062"/>
            </a:xfrm>
            <a:custGeom>
              <a:avLst/>
              <a:gdLst/>
              <a:ahLst/>
              <a:cxnLst/>
              <a:rect l="l" t="t" r="r" b="b"/>
              <a:pathLst>
                <a:path w="1336785" h="198062">
                  <a:moveTo>
                    <a:pt x="0" y="0"/>
                  </a:moveTo>
                  <a:lnTo>
                    <a:pt x="1336785" y="0"/>
                  </a:lnTo>
                  <a:lnTo>
                    <a:pt x="1336785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36785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Real-Time Market Insights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017963" y="4430461"/>
            <a:ext cx="4890394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Enable live data updates for timely and dynamic labor trend monitoring and improve dashboard capabilities</a:t>
            </a:r>
          </a:p>
        </p:txBody>
      </p:sp>
      <p:sp>
        <p:nvSpPr>
          <p:cNvPr id="27" name="Freeform 27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 flipV="1">
            <a:off x="7723518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5017" y="-2494143"/>
            <a:ext cx="19500049" cy="15357549"/>
          </a:xfrm>
          <a:custGeom>
            <a:avLst/>
            <a:gdLst/>
            <a:ahLst/>
            <a:cxnLst/>
            <a:rect l="l" t="t" r="r" b="b"/>
            <a:pathLst>
              <a:path w="19500049" h="15357549">
                <a:moveTo>
                  <a:pt x="0" y="0"/>
                </a:moveTo>
                <a:lnTo>
                  <a:pt x="19500049" y="0"/>
                </a:lnTo>
                <a:lnTo>
                  <a:pt x="19500049" y="15357549"/>
                </a:lnTo>
                <a:lnTo>
                  <a:pt x="0" y="1535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2828" y="-4351328"/>
            <a:ext cx="22516222" cy="18009758"/>
          </a:xfrm>
          <a:custGeom>
            <a:avLst/>
            <a:gdLst/>
            <a:ahLst/>
            <a:cxnLst/>
            <a:rect l="l" t="t" r="r" b="b"/>
            <a:pathLst>
              <a:path w="22516222" h="18009758">
                <a:moveTo>
                  <a:pt x="0" y="0"/>
                </a:moveTo>
                <a:lnTo>
                  <a:pt x="22516222" y="0"/>
                </a:lnTo>
                <a:lnTo>
                  <a:pt x="22516222" y="18009758"/>
                </a:lnTo>
                <a:lnTo>
                  <a:pt x="0" y="18009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525" y="4524375"/>
            <a:ext cx="152389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82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Thank You and Any Questions?</a:t>
            </a:r>
          </a:p>
        </p:txBody>
      </p:sp>
      <p:sp>
        <p:nvSpPr>
          <p:cNvPr id="6" name="Freeform 6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V="1">
            <a:off x="7723518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932" y="-3139994"/>
            <a:ext cx="18589956" cy="16019552"/>
          </a:xfrm>
          <a:custGeom>
            <a:avLst/>
            <a:gdLst/>
            <a:ahLst/>
            <a:cxnLst/>
            <a:rect l="l" t="t" r="r" b="b"/>
            <a:pathLst>
              <a:path w="18589956" h="16019552">
                <a:moveTo>
                  <a:pt x="0" y="0"/>
                </a:moveTo>
                <a:lnTo>
                  <a:pt x="18589956" y="0"/>
                </a:lnTo>
                <a:lnTo>
                  <a:pt x="18589956" y="16019552"/>
                </a:lnTo>
                <a:lnTo>
                  <a:pt x="0" y="160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285903" y="9807069"/>
            <a:ext cx="2836502" cy="534012"/>
            <a:chOff x="0" y="0"/>
            <a:chExt cx="3782003" cy="7120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933" cy="711835"/>
            </a:xfrm>
            <a:custGeom>
              <a:avLst/>
              <a:gdLst/>
              <a:ahLst/>
              <a:cxnLst/>
              <a:rect l="l" t="t" r="r" b="b"/>
              <a:pathLst>
                <a:path w="3781933" h="711835">
                  <a:moveTo>
                    <a:pt x="0" y="0"/>
                  </a:moveTo>
                  <a:lnTo>
                    <a:pt x="709930" y="709930"/>
                  </a:lnTo>
                  <a:lnTo>
                    <a:pt x="3781933" y="711835"/>
                  </a:lnTo>
                  <a:lnTo>
                    <a:pt x="3071495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76572" y="8990876"/>
            <a:ext cx="5610544" cy="3074816"/>
            <a:chOff x="0" y="0"/>
            <a:chExt cx="7480725" cy="40997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80681" cy="4099814"/>
            </a:xfrm>
            <a:custGeom>
              <a:avLst/>
              <a:gdLst/>
              <a:ahLst/>
              <a:cxnLst/>
              <a:rect l="l" t="t" r="r" b="b"/>
              <a:pathLst>
                <a:path w="7480681" h="4099814">
                  <a:moveTo>
                    <a:pt x="3954526" y="0"/>
                  </a:moveTo>
                  <a:lnTo>
                    <a:pt x="6684137" y="2726055"/>
                  </a:lnTo>
                  <a:lnTo>
                    <a:pt x="7480681" y="2726055"/>
                  </a:lnTo>
                  <a:lnTo>
                    <a:pt x="7480681" y="4099814"/>
                  </a:lnTo>
                  <a:lnTo>
                    <a:pt x="0" y="409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334485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64321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64321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69068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269068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357488" y="6843236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44112" y="2520288"/>
            <a:ext cx="3554021" cy="63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01 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9007" y="2350996"/>
            <a:ext cx="3726678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02 Qatar National Vision 2030 Pillars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25499" y="5003057"/>
            <a:ext cx="3004914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05 Datasets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14855" y="5003057"/>
            <a:ext cx="3435697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 Aggregated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2689" y="7066623"/>
            <a:ext cx="3450575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07 Code Demonstrations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776572" y="2986631"/>
            <a:ext cx="8499704" cy="879892"/>
          </a:xfrm>
          <a:custGeom>
            <a:avLst/>
            <a:gdLst/>
            <a:ahLst/>
            <a:cxnLst/>
            <a:rect l="l" t="t" r="r" b="b"/>
            <a:pathLst>
              <a:path w="8499704" h="879892">
                <a:moveTo>
                  <a:pt x="0" y="0"/>
                </a:moveTo>
                <a:lnTo>
                  <a:pt x="8499704" y="0"/>
                </a:lnTo>
                <a:lnTo>
                  <a:pt x="8499704" y="879892"/>
                </a:lnTo>
                <a:lnTo>
                  <a:pt x="0" y="879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368895" y="6849838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7566581" y="7110055"/>
            <a:ext cx="3531900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08 Advanced Predictive Modeling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7911" y="1990020"/>
            <a:ext cx="3729585" cy="171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03 National Development Strategy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8481" y="533400"/>
            <a:ext cx="152389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861436"/>
                </a:solidFill>
                <a:latin typeface="Barlow Bold"/>
                <a:ea typeface="Barlow Bold"/>
                <a:cs typeface="Barlow Bold"/>
                <a:sym typeface="Barlow Bold"/>
              </a:rPr>
              <a:t>Table of Contents</a:t>
            </a:r>
          </a:p>
        </p:txBody>
      </p:sp>
      <p:sp>
        <p:nvSpPr>
          <p:cNvPr id="23" name="Freeform 23"/>
          <p:cNvSpPr/>
          <p:nvPr/>
        </p:nvSpPr>
        <p:spPr>
          <a:xfrm>
            <a:off x="2357488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534817" y="4719147"/>
            <a:ext cx="3586320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04 Sustainable Development Goals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32916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6" name="Freeform 26"/>
          <p:cNvSpPr/>
          <p:nvPr/>
        </p:nvSpPr>
        <p:spPr>
          <a:xfrm>
            <a:off x="12278217" y="6843236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2475902" y="7398595"/>
            <a:ext cx="3531900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09 Summary Plots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387" y="-2811349"/>
            <a:ext cx="23841332" cy="15549462"/>
          </a:xfrm>
          <a:custGeom>
            <a:avLst/>
            <a:gdLst/>
            <a:ahLst/>
            <a:cxnLst/>
            <a:rect l="l" t="t" r="r" b="b"/>
            <a:pathLst>
              <a:path w="23841332" h="15549462">
                <a:moveTo>
                  <a:pt x="0" y="0"/>
                </a:moveTo>
                <a:lnTo>
                  <a:pt x="23841332" y="0"/>
                </a:lnTo>
                <a:lnTo>
                  <a:pt x="23841332" y="15549462"/>
                </a:lnTo>
                <a:lnTo>
                  <a:pt x="0" y="15549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197724" y="9208022"/>
            <a:ext cx="10230814" cy="6035078"/>
            <a:chOff x="0" y="0"/>
            <a:chExt cx="13641085" cy="8046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40943" cy="8046720"/>
            </a:xfrm>
            <a:custGeom>
              <a:avLst/>
              <a:gdLst/>
              <a:ahLst/>
              <a:cxnLst/>
              <a:rect l="l" t="t" r="r" b="b"/>
              <a:pathLst>
                <a:path w="13640943" h="8046720">
                  <a:moveTo>
                    <a:pt x="0" y="0"/>
                  </a:moveTo>
                  <a:lnTo>
                    <a:pt x="0" y="8046720"/>
                  </a:lnTo>
                  <a:lnTo>
                    <a:pt x="13640943" y="8046720"/>
                  </a:lnTo>
                  <a:lnTo>
                    <a:pt x="13640943" y="2153539"/>
                  </a:lnTo>
                  <a:lnTo>
                    <a:pt x="11908028" y="2153539"/>
                  </a:lnTo>
                  <a:lnTo>
                    <a:pt x="10473944" y="739775"/>
                  </a:lnTo>
                  <a:lnTo>
                    <a:pt x="6460744" y="739775"/>
                  </a:lnTo>
                  <a:lnTo>
                    <a:pt x="5720969" y="0"/>
                  </a:lnTo>
                  <a:close/>
                </a:path>
              </a:pathLst>
            </a:custGeom>
            <a:solidFill>
              <a:srgbClr val="861436">
                <a:alpha val="39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3189226" y="-1207620"/>
            <a:ext cx="6494500" cy="3397420"/>
            <a:chOff x="0" y="0"/>
            <a:chExt cx="8659333" cy="4529893"/>
          </a:xfrm>
        </p:grpSpPr>
        <p:sp>
          <p:nvSpPr>
            <p:cNvPr id="6" name="Freeform 6"/>
            <p:cNvSpPr/>
            <p:nvPr/>
          </p:nvSpPr>
          <p:spPr>
            <a:xfrm>
              <a:off x="127" y="0"/>
              <a:ext cx="8659114" cy="4529709"/>
            </a:xfrm>
            <a:custGeom>
              <a:avLst/>
              <a:gdLst/>
              <a:ahLst/>
              <a:cxnLst/>
              <a:rect l="l" t="t" r="r" b="b"/>
              <a:pathLst>
                <a:path w="8659114" h="4529709">
                  <a:moveTo>
                    <a:pt x="8659114" y="0"/>
                  </a:moveTo>
                  <a:lnTo>
                    <a:pt x="8659114" y="4509897"/>
                  </a:lnTo>
                  <a:lnTo>
                    <a:pt x="0" y="4529709"/>
                  </a:lnTo>
                  <a:lnTo>
                    <a:pt x="4527931" y="0"/>
                  </a:lnTo>
                  <a:close/>
                </a:path>
              </a:pathLst>
            </a:custGeom>
            <a:solidFill>
              <a:srgbClr val="861436">
                <a:alpha val="1569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91692" y="14"/>
            <a:ext cx="14460744" cy="10287000"/>
          </a:xfrm>
          <a:custGeom>
            <a:avLst/>
            <a:gdLst/>
            <a:ahLst/>
            <a:cxnLst/>
            <a:rect l="l" t="t" r="r" b="b"/>
            <a:pathLst>
              <a:path w="14460744" h="10287000">
                <a:moveTo>
                  <a:pt x="0" y="0"/>
                </a:moveTo>
                <a:lnTo>
                  <a:pt x="14460744" y="0"/>
                </a:lnTo>
                <a:lnTo>
                  <a:pt x="14460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7181">
            <a:off x="-1318039" y="1411169"/>
            <a:ext cx="3069459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724742" y="1357837"/>
            <a:ext cx="106675" cy="106663"/>
            <a:chOff x="0" y="0"/>
            <a:chExt cx="142234" cy="142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66" cy="147193"/>
            </a:xfrm>
            <a:custGeom>
              <a:avLst/>
              <a:gdLst/>
              <a:ahLst/>
              <a:cxnLst/>
              <a:rect l="l" t="t" r="r" b="b"/>
              <a:pathLst>
                <a:path w="147066" h="147193">
                  <a:moveTo>
                    <a:pt x="0" y="73533"/>
                  </a:moveTo>
                  <a:cubicBezTo>
                    <a:pt x="0" y="32893"/>
                    <a:pt x="32893" y="0"/>
                    <a:pt x="73533" y="0"/>
                  </a:cubicBezTo>
                  <a:lnTo>
                    <a:pt x="73533" y="12700"/>
                  </a:lnTo>
                  <a:lnTo>
                    <a:pt x="73533" y="0"/>
                  </a:lnTo>
                  <a:cubicBezTo>
                    <a:pt x="114173" y="0"/>
                    <a:pt x="147066" y="32893"/>
                    <a:pt x="1470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lnTo>
                    <a:pt x="73533" y="134366"/>
                  </a:lnTo>
                  <a:lnTo>
                    <a:pt x="73533" y="147066"/>
                  </a:lnTo>
                  <a:cubicBezTo>
                    <a:pt x="32893" y="147193"/>
                    <a:pt x="0" y="114173"/>
                    <a:pt x="0" y="73533"/>
                  </a:cubicBezTo>
                  <a:lnTo>
                    <a:pt x="12700" y="73533"/>
                  </a:lnTo>
                  <a:lnTo>
                    <a:pt x="25400" y="73533"/>
                  </a:lnTo>
                  <a:lnTo>
                    <a:pt x="12700" y="73533"/>
                  </a:lnTo>
                  <a:lnTo>
                    <a:pt x="0" y="73533"/>
                  </a:lnTo>
                  <a:moveTo>
                    <a:pt x="25400" y="73533"/>
                  </a:moveTo>
                  <a:cubicBezTo>
                    <a:pt x="25400" y="80518"/>
                    <a:pt x="19685" y="86233"/>
                    <a:pt x="12700" y="86233"/>
                  </a:cubicBezTo>
                  <a:cubicBezTo>
                    <a:pt x="5715" y="86233"/>
                    <a:pt x="0" y="80518"/>
                    <a:pt x="0" y="73533"/>
                  </a:cubicBezTo>
                  <a:cubicBezTo>
                    <a:pt x="0" y="66548"/>
                    <a:pt x="5715" y="60833"/>
                    <a:pt x="12700" y="60833"/>
                  </a:cubicBezTo>
                  <a:cubicBezTo>
                    <a:pt x="19685" y="60833"/>
                    <a:pt x="25400" y="66548"/>
                    <a:pt x="25400" y="73533"/>
                  </a:cubicBezTo>
                  <a:cubicBezTo>
                    <a:pt x="25400" y="100203"/>
                    <a:pt x="46990" y="121666"/>
                    <a:pt x="73533" y="121666"/>
                  </a:cubicBezTo>
                  <a:cubicBezTo>
                    <a:pt x="100076" y="121666"/>
                    <a:pt x="121666" y="100076"/>
                    <a:pt x="121666" y="73533"/>
                  </a:cubicBezTo>
                  <a:cubicBezTo>
                    <a:pt x="121666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986387" y="1759953"/>
            <a:ext cx="3128850" cy="278664"/>
          </a:xfrm>
          <a:custGeom>
            <a:avLst/>
            <a:gdLst/>
            <a:ahLst/>
            <a:cxnLst/>
            <a:rect l="l" t="t" r="r" b="b"/>
            <a:pathLst>
              <a:path w="3128850" h="278664">
                <a:moveTo>
                  <a:pt x="0" y="0"/>
                </a:moveTo>
                <a:lnTo>
                  <a:pt x="3128850" y="0"/>
                </a:lnTo>
                <a:lnTo>
                  <a:pt x="3128850" y="278664"/>
                </a:lnTo>
                <a:lnTo>
                  <a:pt x="0" y="278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575145" y="894228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0" y="0"/>
                </a:lnTo>
                <a:lnTo>
                  <a:pt x="6155510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8855">
            <a:off x="-3027787" y="674965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2901496" y="621633"/>
            <a:ext cx="106675" cy="106663"/>
            <a:chOff x="0" y="0"/>
            <a:chExt cx="142234" cy="142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066" cy="147193"/>
            </a:xfrm>
            <a:custGeom>
              <a:avLst/>
              <a:gdLst/>
              <a:ahLst/>
              <a:cxnLst/>
              <a:rect l="l" t="t" r="r" b="b"/>
              <a:pathLst>
                <a:path w="147066" h="147193">
                  <a:moveTo>
                    <a:pt x="0" y="73533"/>
                  </a:moveTo>
                  <a:cubicBezTo>
                    <a:pt x="0" y="32893"/>
                    <a:pt x="32893" y="0"/>
                    <a:pt x="73533" y="0"/>
                  </a:cubicBezTo>
                  <a:lnTo>
                    <a:pt x="73533" y="12700"/>
                  </a:lnTo>
                  <a:lnTo>
                    <a:pt x="73533" y="0"/>
                  </a:lnTo>
                  <a:cubicBezTo>
                    <a:pt x="114173" y="0"/>
                    <a:pt x="147066" y="32893"/>
                    <a:pt x="1470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lnTo>
                    <a:pt x="73533" y="134366"/>
                  </a:lnTo>
                  <a:lnTo>
                    <a:pt x="73533" y="147066"/>
                  </a:lnTo>
                  <a:cubicBezTo>
                    <a:pt x="32893" y="147193"/>
                    <a:pt x="0" y="114173"/>
                    <a:pt x="0" y="73533"/>
                  </a:cubicBezTo>
                  <a:lnTo>
                    <a:pt x="12700" y="73533"/>
                  </a:lnTo>
                  <a:lnTo>
                    <a:pt x="25400" y="73533"/>
                  </a:lnTo>
                  <a:lnTo>
                    <a:pt x="12700" y="73533"/>
                  </a:lnTo>
                  <a:lnTo>
                    <a:pt x="0" y="73533"/>
                  </a:lnTo>
                  <a:moveTo>
                    <a:pt x="25400" y="73533"/>
                  </a:moveTo>
                  <a:cubicBezTo>
                    <a:pt x="25400" y="80518"/>
                    <a:pt x="19685" y="86233"/>
                    <a:pt x="12700" y="86233"/>
                  </a:cubicBezTo>
                  <a:cubicBezTo>
                    <a:pt x="5715" y="86233"/>
                    <a:pt x="0" y="80518"/>
                    <a:pt x="0" y="73533"/>
                  </a:cubicBezTo>
                  <a:cubicBezTo>
                    <a:pt x="0" y="66548"/>
                    <a:pt x="5715" y="60833"/>
                    <a:pt x="12700" y="60833"/>
                  </a:cubicBezTo>
                  <a:cubicBezTo>
                    <a:pt x="19685" y="60833"/>
                    <a:pt x="25400" y="66548"/>
                    <a:pt x="25400" y="73533"/>
                  </a:cubicBezTo>
                  <a:cubicBezTo>
                    <a:pt x="25400" y="100203"/>
                    <a:pt x="46990" y="121666"/>
                    <a:pt x="73533" y="121666"/>
                  </a:cubicBezTo>
                  <a:cubicBezTo>
                    <a:pt x="100076" y="121666"/>
                    <a:pt x="121666" y="100076"/>
                    <a:pt x="121666" y="73533"/>
                  </a:cubicBezTo>
                  <a:cubicBezTo>
                    <a:pt x="121666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3542265" y="3925174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208536" y="3695283"/>
            <a:ext cx="11284290" cy="1268099"/>
            <a:chOff x="0" y="0"/>
            <a:chExt cx="2971994" cy="3339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24525" y="590785"/>
            <a:ext cx="152389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Project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72180" y="1928996"/>
            <a:ext cx="1214364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LaborLens is a project focused on the descriptive and predictive analysis of Qatar's labor market.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1063" y="3916066"/>
            <a:ext cx="180228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Goal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0508" y="3916066"/>
            <a:ext cx="1043303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Provide valuable insights based on economic activity,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gender, education level, and GDP trends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3542265" y="5661305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-216443" y="5632730"/>
            <a:ext cx="335979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Audience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208536" y="5431414"/>
            <a:ext cx="11284290" cy="1268099"/>
            <a:chOff x="0" y="0"/>
            <a:chExt cx="2971994" cy="3339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30508" y="5655235"/>
            <a:ext cx="1043303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Serve policymakers, researchers, and businesses by helping them understand labor market trends and make informed decisions</a:t>
            </a:r>
          </a:p>
        </p:txBody>
      </p:sp>
      <p:sp>
        <p:nvSpPr>
          <p:cNvPr id="30" name="Freeform 30"/>
          <p:cNvSpPr/>
          <p:nvPr/>
        </p:nvSpPr>
        <p:spPr>
          <a:xfrm rot="-10800000">
            <a:off x="3542265" y="7397436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-216443" y="7380520"/>
            <a:ext cx="335979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Purpose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208536" y="7166238"/>
            <a:ext cx="11284290" cy="1268099"/>
            <a:chOff x="0" y="0"/>
            <a:chExt cx="2971994" cy="3339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630508" y="7380520"/>
            <a:ext cx="1043303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Understand labour market trends and support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decision-making with reliable information.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259300" y="92868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9723" y="8515140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4" y="0"/>
                </a:lnTo>
                <a:lnTo>
                  <a:pt x="5771334" y="462866"/>
                </a:lnTo>
                <a:lnTo>
                  <a:pt x="0" y="46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88257" y="8368726"/>
            <a:ext cx="4869827" cy="378899"/>
          </a:xfrm>
          <a:custGeom>
            <a:avLst/>
            <a:gdLst/>
            <a:ahLst/>
            <a:cxnLst/>
            <a:rect l="l" t="t" r="r" b="b"/>
            <a:pathLst>
              <a:path w="4869827" h="378899">
                <a:moveTo>
                  <a:pt x="0" y="0"/>
                </a:moveTo>
                <a:lnTo>
                  <a:pt x="4869828" y="0"/>
                </a:lnTo>
                <a:lnTo>
                  <a:pt x="4869828" y="378900"/>
                </a:lnTo>
                <a:lnTo>
                  <a:pt x="0" y="37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855">
            <a:off x="15776626" y="92348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96499" y="9181559"/>
            <a:ext cx="106675" cy="106663"/>
            <a:chOff x="0" y="0"/>
            <a:chExt cx="142234" cy="14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1044552" y="-2604194"/>
            <a:ext cx="14382784" cy="15706964"/>
          </a:xfrm>
          <a:custGeom>
            <a:avLst/>
            <a:gdLst/>
            <a:ahLst/>
            <a:cxnLst/>
            <a:rect l="l" t="t" r="r" b="b"/>
            <a:pathLst>
              <a:path w="14382784" h="15706964">
                <a:moveTo>
                  <a:pt x="0" y="0"/>
                </a:moveTo>
                <a:lnTo>
                  <a:pt x="14382784" y="0"/>
                </a:lnTo>
                <a:lnTo>
                  <a:pt x="14382784" y="15706964"/>
                </a:lnTo>
                <a:lnTo>
                  <a:pt x="0" y="15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001098" y="9207998"/>
            <a:ext cx="2410956" cy="439504"/>
            <a:chOff x="0" y="0"/>
            <a:chExt cx="3214608" cy="586005"/>
          </a:xfrm>
        </p:grpSpPr>
        <p:sp>
          <p:nvSpPr>
            <p:cNvPr id="9" name="Freeform 9"/>
            <p:cNvSpPr/>
            <p:nvPr/>
          </p:nvSpPr>
          <p:spPr>
            <a:xfrm>
              <a:off x="254" y="0"/>
              <a:ext cx="3214370" cy="585978"/>
            </a:xfrm>
            <a:custGeom>
              <a:avLst/>
              <a:gdLst/>
              <a:ahLst/>
              <a:cxnLst/>
              <a:rect l="l" t="t" r="r" b="b"/>
              <a:pathLst>
                <a:path w="3214370" h="585978">
                  <a:moveTo>
                    <a:pt x="3214370" y="0"/>
                  </a:moveTo>
                  <a:lnTo>
                    <a:pt x="2628392" y="585978"/>
                  </a:lnTo>
                  <a:lnTo>
                    <a:pt x="0" y="585978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265150" y="9433650"/>
            <a:ext cx="11448632" cy="4169030"/>
          </a:xfrm>
          <a:custGeom>
            <a:avLst/>
            <a:gdLst/>
            <a:ahLst/>
            <a:cxnLst/>
            <a:rect l="l" t="t" r="r" b="b"/>
            <a:pathLst>
              <a:path w="11448632" h="4169030">
                <a:moveTo>
                  <a:pt x="0" y="0"/>
                </a:moveTo>
                <a:lnTo>
                  <a:pt x="11448632" y="0"/>
                </a:lnTo>
                <a:lnTo>
                  <a:pt x="11448632" y="4169030"/>
                </a:lnTo>
                <a:lnTo>
                  <a:pt x="0" y="416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4707" y="3381011"/>
            <a:ext cx="5304645" cy="3886901"/>
            <a:chOff x="0" y="0"/>
            <a:chExt cx="1323848" cy="970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0805"/>
              <a:ext cx="1323848" cy="879225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Enhances workforce planning by aligning education and employment needs, contributing to a skilled labor force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321" y="3381011"/>
            <a:ext cx="5304645" cy="3886901"/>
            <a:chOff x="0" y="0"/>
            <a:chExt cx="1323848" cy="9700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23848" cy="1017655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providing data-driven insights on labor market trends - helps optimize economic policies and supports  economic growth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93977" y="3017154"/>
            <a:ext cx="4237333" cy="727714"/>
            <a:chOff x="0" y="0"/>
            <a:chExt cx="5649777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49804" cy="970280"/>
            </a:xfrm>
            <a:custGeom>
              <a:avLst/>
              <a:gdLst/>
              <a:ahLst/>
              <a:cxnLst/>
              <a:rect l="l" t="t" r="r" b="b"/>
              <a:pathLst>
                <a:path w="5649804" h="970280">
                  <a:moveTo>
                    <a:pt x="0" y="0"/>
                  </a:moveTo>
                  <a:lnTo>
                    <a:pt x="5649804" y="0"/>
                  </a:lnTo>
                  <a:lnTo>
                    <a:pt x="5649804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64977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Economic Development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6370" y="3017154"/>
            <a:ext cx="3981320" cy="727714"/>
            <a:chOff x="0" y="0"/>
            <a:chExt cx="5308427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Human Development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98647" y="3381011"/>
            <a:ext cx="5304645" cy="3886901"/>
            <a:chOff x="0" y="0"/>
            <a:chExt cx="1323848" cy="9700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23848" cy="970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1"/>
                </a:lnSpc>
              </a:pPr>
              <a:r>
                <a:rPr lang="en-US" sz="31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addressing gender wage disparities and workforce inclusivity contributing to social equity and justice.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60310" y="3017154"/>
            <a:ext cx="3981320" cy="727714"/>
            <a:chOff x="0" y="0"/>
            <a:chExt cx="5308427" cy="970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Social Development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29708" y="7917829"/>
            <a:ext cx="2280393" cy="2280393"/>
          </a:xfrm>
          <a:custGeom>
            <a:avLst/>
            <a:gdLst/>
            <a:ahLst/>
            <a:cxnLst/>
            <a:rect l="l" t="t" r="r" b="b"/>
            <a:pathLst>
              <a:path w="2280393" h="2280393">
                <a:moveTo>
                  <a:pt x="0" y="0"/>
                </a:moveTo>
                <a:lnTo>
                  <a:pt x="2280393" y="0"/>
                </a:lnTo>
                <a:lnTo>
                  <a:pt x="2280393" y="2280392"/>
                </a:lnTo>
                <a:lnTo>
                  <a:pt x="0" y="2280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7259300" y="94241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4707" y="407304"/>
            <a:ext cx="17645157" cy="180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Alignment With The</a:t>
            </a:r>
          </a:p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Qatar National Vision 2030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9723" y="8515140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4" y="0"/>
                </a:lnTo>
                <a:lnTo>
                  <a:pt x="5771334" y="462866"/>
                </a:lnTo>
                <a:lnTo>
                  <a:pt x="0" y="46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88257" y="8368726"/>
            <a:ext cx="4869827" cy="378899"/>
          </a:xfrm>
          <a:custGeom>
            <a:avLst/>
            <a:gdLst/>
            <a:ahLst/>
            <a:cxnLst/>
            <a:rect l="l" t="t" r="r" b="b"/>
            <a:pathLst>
              <a:path w="4869827" h="378899">
                <a:moveTo>
                  <a:pt x="0" y="0"/>
                </a:moveTo>
                <a:lnTo>
                  <a:pt x="4869828" y="0"/>
                </a:lnTo>
                <a:lnTo>
                  <a:pt x="4869828" y="378900"/>
                </a:lnTo>
                <a:lnTo>
                  <a:pt x="0" y="37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8855">
            <a:off x="15776626" y="92348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96499" y="9181559"/>
            <a:ext cx="106675" cy="106663"/>
            <a:chOff x="0" y="0"/>
            <a:chExt cx="142234" cy="14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1044552" y="-2604194"/>
            <a:ext cx="14382784" cy="15706964"/>
          </a:xfrm>
          <a:custGeom>
            <a:avLst/>
            <a:gdLst/>
            <a:ahLst/>
            <a:cxnLst/>
            <a:rect l="l" t="t" r="r" b="b"/>
            <a:pathLst>
              <a:path w="14382784" h="15706964">
                <a:moveTo>
                  <a:pt x="0" y="0"/>
                </a:moveTo>
                <a:lnTo>
                  <a:pt x="14382784" y="0"/>
                </a:lnTo>
                <a:lnTo>
                  <a:pt x="14382784" y="15706964"/>
                </a:lnTo>
                <a:lnTo>
                  <a:pt x="0" y="15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001098" y="9207998"/>
            <a:ext cx="2410956" cy="439504"/>
            <a:chOff x="0" y="0"/>
            <a:chExt cx="3214608" cy="586005"/>
          </a:xfrm>
        </p:grpSpPr>
        <p:sp>
          <p:nvSpPr>
            <p:cNvPr id="9" name="Freeform 9"/>
            <p:cNvSpPr/>
            <p:nvPr/>
          </p:nvSpPr>
          <p:spPr>
            <a:xfrm>
              <a:off x="254" y="0"/>
              <a:ext cx="3214370" cy="585978"/>
            </a:xfrm>
            <a:custGeom>
              <a:avLst/>
              <a:gdLst/>
              <a:ahLst/>
              <a:cxnLst/>
              <a:rect l="l" t="t" r="r" b="b"/>
              <a:pathLst>
                <a:path w="3214370" h="585978">
                  <a:moveTo>
                    <a:pt x="3214370" y="0"/>
                  </a:moveTo>
                  <a:lnTo>
                    <a:pt x="2628392" y="585978"/>
                  </a:lnTo>
                  <a:lnTo>
                    <a:pt x="0" y="585978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265150" y="9433650"/>
            <a:ext cx="11448632" cy="4169030"/>
          </a:xfrm>
          <a:custGeom>
            <a:avLst/>
            <a:gdLst/>
            <a:ahLst/>
            <a:cxnLst/>
            <a:rect l="l" t="t" r="r" b="b"/>
            <a:pathLst>
              <a:path w="11448632" h="4169030">
                <a:moveTo>
                  <a:pt x="0" y="0"/>
                </a:moveTo>
                <a:lnTo>
                  <a:pt x="11448632" y="0"/>
                </a:lnTo>
                <a:lnTo>
                  <a:pt x="11448632" y="4169030"/>
                </a:lnTo>
                <a:lnTo>
                  <a:pt x="0" y="416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4707" y="3017152"/>
            <a:ext cx="5304645" cy="5351574"/>
            <a:chOff x="0" y="-90806"/>
            <a:chExt cx="1323848" cy="1335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0806"/>
              <a:ext cx="1323848" cy="1335560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algn="ctr">
                <a:lnSpc>
                  <a:spcPts val="3781"/>
                </a:lnSpc>
              </a:pPr>
              <a:endParaRPr dirty="0"/>
            </a:p>
            <a:p>
              <a:pPr algn="ctr">
                <a:lnSpc>
                  <a:spcPts val="3781"/>
                </a:lnSpc>
              </a:pPr>
              <a:r>
                <a:rPr lang="en-US" sz="30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Our workforce analysis supports economic diversification by identifying high-growth sectors and predictive wage model helps businesses and policymakers make informed labor market decisions.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321" y="3381011"/>
            <a:ext cx="5304645" cy="4987715"/>
            <a:chOff x="0" y="0"/>
            <a:chExt cx="1323848" cy="12447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23848" cy="1292379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Enables workforce planning by highlighting skill gaps and aligning education with job market needs.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Helps attract and retain high-skilled talent by forecasting industry demand and wage trends.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94702" y="3017154"/>
            <a:ext cx="4898597" cy="727714"/>
            <a:chOff x="0" y="0"/>
            <a:chExt cx="6531462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0"/>
                </a:lnSpc>
              </a:pPr>
              <a:r>
                <a:rPr lang="en-US" sz="29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Future-Ready Workforce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7732" y="3017154"/>
            <a:ext cx="4898597" cy="727714"/>
            <a:chOff x="0" y="0"/>
            <a:chExt cx="6531462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Sustainable Economic Growth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98647" y="3381011"/>
            <a:ext cx="5304645" cy="4987715"/>
            <a:chOff x="0" y="0"/>
            <a:chExt cx="1323848" cy="12447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1323848" cy="123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addressing gender wage disparities, the project promotes social inclusion and workforce equity.</a:t>
              </a:r>
            </a:p>
            <a:p>
              <a:pPr algn="ctr">
                <a:lnSpc>
                  <a:spcPts val="3750"/>
                </a:lnSpc>
              </a:pPr>
              <a:r>
                <a:rPr lang="en-US" sz="30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Supports integrated labor policies that foster a harmonious and diverse workforce.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701672" y="3017154"/>
            <a:ext cx="4898597" cy="727714"/>
            <a:chOff x="0" y="0"/>
            <a:chExt cx="6531462" cy="970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Cohesive Society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-1369833" y="7800732"/>
            <a:ext cx="5353654" cy="3995165"/>
          </a:xfrm>
          <a:custGeom>
            <a:avLst/>
            <a:gdLst/>
            <a:ahLst/>
            <a:cxnLst/>
            <a:rect l="l" t="t" r="r" b="b"/>
            <a:pathLst>
              <a:path w="5353654" h="3995165">
                <a:moveTo>
                  <a:pt x="0" y="0"/>
                </a:moveTo>
                <a:lnTo>
                  <a:pt x="5353654" y="0"/>
                </a:lnTo>
                <a:lnTo>
                  <a:pt x="5353654" y="3995165"/>
                </a:lnTo>
                <a:lnTo>
                  <a:pt x="0" y="3995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84707" y="407304"/>
            <a:ext cx="17645157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Alignment With The</a:t>
            </a:r>
          </a:p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National Development Strategy (NDS3)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5998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69931"/>
            <a:ext cx="4027540" cy="1510830"/>
            <a:chOff x="0" y="0"/>
            <a:chExt cx="5370053" cy="2014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SDG 5: Gender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Equality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435768" y="-2957658"/>
            <a:ext cx="19723768" cy="18300962"/>
          </a:xfrm>
          <a:custGeom>
            <a:avLst/>
            <a:gdLst/>
            <a:ahLst/>
            <a:cxnLst/>
            <a:rect l="l" t="t" r="r" b="b"/>
            <a:pathLst>
              <a:path w="19723768" h="18300962">
                <a:moveTo>
                  <a:pt x="0" y="0"/>
                </a:moveTo>
                <a:lnTo>
                  <a:pt x="19723768" y="0"/>
                </a:lnTo>
                <a:lnTo>
                  <a:pt x="19723768" y="18300962"/>
                </a:lnTo>
                <a:lnTo>
                  <a:pt x="0" y="1830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77972" y="9907404"/>
            <a:ext cx="2836502" cy="534012"/>
            <a:chOff x="0" y="0"/>
            <a:chExt cx="3782003" cy="712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1933" cy="711835"/>
            </a:xfrm>
            <a:custGeom>
              <a:avLst/>
              <a:gdLst/>
              <a:ahLst/>
              <a:cxnLst/>
              <a:rect l="l" t="t" r="r" b="b"/>
              <a:pathLst>
                <a:path w="3781933" h="711835">
                  <a:moveTo>
                    <a:pt x="0" y="0"/>
                  </a:moveTo>
                  <a:lnTo>
                    <a:pt x="709930" y="709930"/>
                  </a:lnTo>
                  <a:lnTo>
                    <a:pt x="3781933" y="711835"/>
                  </a:lnTo>
                  <a:lnTo>
                    <a:pt x="3071495" y="0"/>
                  </a:lnTo>
                  <a:close/>
                </a:path>
              </a:pathLst>
            </a:custGeom>
            <a:solidFill>
              <a:srgbClr val="51172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964993" y="9525479"/>
            <a:ext cx="5610544" cy="3074816"/>
            <a:chOff x="0" y="0"/>
            <a:chExt cx="7480725" cy="40997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80681" cy="4099814"/>
            </a:xfrm>
            <a:custGeom>
              <a:avLst/>
              <a:gdLst/>
              <a:ahLst/>
              <a:cxnLst/>
              <a:rect l="l" t="t" r="r" b="b"/>
              <a:pathLst>
                <a:path w="7480681" h="4099814">
                  <a:moveTo>
                    <a:pt x="3954526" y="0"/>
                  </a:moveTo>
                  <a:lnTo>
                    <a:pt x="6684137" y="2726055"/>
                  </a:lnTo>
                  <a:lnTo>
                    <a:pt x="7480681" y="2726055"/>
                  </a:lnTo>
                  <a:lnTo>
                    <a:pt x="7480681" y="4099814"/>
                  </a:lnTo>
                  <a:lnTo>
                    <a:pt x="0" y="409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909079" y="9907404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0" y="0"/>
                </a:lnTo>
                <a:lnTo>
                  <a:pt x="6155510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17181">
            <a:off x="16178226" y="9177421"/>
            <a:ext cx="3069459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098229" y="9124089"/>
            <a:ext cx="106675" cy="106663"/>
            <a:chOff x="0" y="0"/>
            <a:chExt cx="142234" cy="142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60983" y="9525479"/>
            <a:ext cx="3128850" cy="278664"/>
          </a:xfrm>
          <a:custGeom>
            <a:avLst/>
            <a:gdLst/>
            <a:ahLst/>
            <a:cxnLst/>
            <a:rect l="l" t="t" r="r" b="b"/>
            <a:pathLst>
              <a:path w="3128850" h="278664">
                <a:moveTo>
                  <a:pt x="0" y="0"/>
                </a:moveTo>
                <a:lnTo>
                  <a:pt x="3128850" y="0"/>
                </a:lnTo>
                <a:lnTo>
                  <a:pt x="3128850" y="278664"/>
                </a:lnTo>
                <a:lnTo>
                  <a:pt x="0" y="278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8855">
            <a:off x="17104050" y="87805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023923" y="8727259"/>
            <a:ext cx="106675" cy="106663"/>
            <a:chOff x="0" y="0"/>
            <a:chExt cx="142234" cy="142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370024" y="5164123"/>
            <a:ext cx="2117303" cy="2006112"/>
          </a:xfrm>
          <a:prstGeom prst="line">
            <a:avLst/>
          </a:prstGeom>
          <a:ln w="19050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4757159" y="1838076"/>
            <a:ext cx="3214598" cy="1599634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653934" y="2805352"/>
            <a:ext cx="4980132" cy="4717543"/>
          </a:xfrm>
          <a:custGeom>
            <a:avLst/>
            <a:gdLst/>
            <a:ahLst/>
            <a:cxnLst/>
            <a:rect l="l" t="t" r="r" b="b"/>
            <a:pathLst>
              <a:path w="4980132" h="4717543">
                <a:moveTo>
                  <a:pt x="0" y="0"/>
                </a:moveTo>
                <a:lnTo>
                  <a:pt x="4980132" y="0"/>
                </a:lnTo>
                <a:lnTo>
                  <a:pt x="4980132" y="4717542"/>
                </a:lnTo>
                <a:lnTo>
                  <a:pt x="0" y="4717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5056240" y="5164123"/>
            <a:ext cx="1861736" cy="1961224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6369931"/>
            <a:ext cx="4027540" cy="1510830"/>
            <a:chOff x="0" y="0"/>
            <a:chExt cx="5370053" cy="20144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263D47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58727" y="1082661"/>
            <a:ext cx="4027540" cy="1510830"/>
            <a:chOff x="0" y="0"/>
            <a:chExt cx="5370053" cy="20144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0620664" y="2163911"/>
            <a:ext cx="2684610" cy="1839367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6878768" y="2841541"/>
            <a:ext cx="4530465" cy="4523256"/>
          </a:xfrm>
          <a:custGeom>
            <a:avLst/>
            <a:gdLst/>
            <a:ahLst/>
            <a:cxnLst/>
            <a:rect l="l" t="t" r="r" b="b"/>
            <a:pathLst>
              <a:path w="4530465" h="4523256">
                <a:moveTo>
                  <a:pt x="0" y="0"/>
                </a:moveTo>
                <a:lnTo>
                  <a:pt x="4530464" y="0"/>
                </a:lnTo>
                <a:lnTo>
                  <a:pt x="4530464" y="4523256"/>
                </a:lnTo>
                <a:lnTo>
                  <a:pt x="0" y="4523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3411127" y="1235061"/>
            <a:ext cx="4027540" cy="1743569"/>
            <a:chOff x="0" y="0"/>
            <a:chExt cx="5370053" cy="23247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70065" cy="2324658"/>
            </a:xfrm>
            <a:custGeom>
              <a:avLst/>
              <a:gdLst/>
              <a:ahLst/>
              <a:cxnLst/>
              <a:rect l="l" t="t" r="r" b="b"/>
              <a:pathLst>
                <a:path w="5370065" h="2324658">
                  <a:moveTo>
                    <a:pt x="0" y="1162329"/>
                  </a:moveTo>
                  <a:cubicBezTo>
                    <a:pt x="0" y="520542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520542"/>
                    <a:pt x="5370065" y="1162329"/>
                  </a:cubicBezTo>
                  <a:cubicBezTo>
                    <a:pt x="5370065" y="1804116"/>
                    <a:pt x="5120217" y="2324658"/>
                    <a:pt x="4812173" y="2324658"/>
                  </a:cubicBezTo>
                  <a:lnTo>
                    <a:pt x="557892" y="2324658"/>
                  </a:lnTo>
                  <a:cubicBezTo>
                    <a:pt x="249849" y="2324658"/>
                    <a:pt x="0" y="1804396"/>
                    <a:pt x="0" y="1162329"/>
                  </a:cubicBezTo>
                  <a:close/>
                </a:path>
              </a:pathLst>
            </a:custGeom>
            <a:solidFill>
              <a:srgbClr val="F8D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5370053" cy="232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34927" y="6369931"/>
            <a:ext cx="4027540" cy="1510830"/>
            <a:chOff x="0" y="0"/>
            <a:chExt cx="5370053" cy="201444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2019" y="1235061"/>
            <a:ext cx="4027540" cy="1510830"/>
            <a:chOff x="0" y="0"/>
            <a:chExt cx="5370053" cy="20144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SDG 5: Gender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Equality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8195083" y="8298649"/>
            <a:ext cx="1897834" cy="1828822"/>
          </a:xfrm>
          <a:custGeom>
            <a:avLst/>
            <a:gdLst/>
            <a:ahLst/>
            <a:cxnLst/>
            <a:rect l="l" t="t" r="r" b="b"/>
            <a:pathLst>
              <a:path w="1897834" h="1828822">
                <a:moveTo>
                  <a:pt x="0" y="0"/>
                </a:moveTo>
                <a:lnTo>
                  <a:pt x="1897834" y="0"/>
                </a:lnTo>
                <a:lnTo>
                  <a:pt x="1897834" y="1828822"/>
                </a:lnTo>
                <a:lnTo>
                  <a:pt x="0" y="18288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6917976" y="4135423"/>
            <a:ext cx="4452047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4545" b="1">
                <a:solidFill>
                  <a:srgbClr val="F2F2F2"/>
                </a:solidFill>
                <a:latin typeface="Signika Bold"/>
                <a:ea typeface="Signika Bold"/>
                <a:cs typeface="Signika Bold"/>
                <a:sym typeface="Signika Bold"/>
              </a:rPr>
              <a:t>Sustainable Development Goals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0075" y="6617785"/>
            <a:ext cx="36921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8: Decent Work and Economic Growth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701042" y="1315001"/>
            <a:ext cx="344771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9: Industry, Innovation, and Infrastructure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487327" y="6617785"/>
            <a:ext cx="38751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10: Reduced Inequalities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47558" y="-2874370"/>
            <a:ext cx="24050302" cy="17687070"/>
          </a:xfrm>
          <a:custGeom>
            <a:avLst/>
            <a:gdLst/>
            <a:ahLst/>
            <a:cxnLst/>
            <a:rect l="l" t="t" r="r" b="b"/>
            <a:pathLst>
              <a:path w="24050302" h="17687070">
                <a:moveTo>
                  <a:pt x="0" y="0"/>
                </a:moveTo>
                <a:lnTo>
                  <a:pt x="24050302" y="0"/>
                </a:lnTo>
                <a:lnTo>
                  <a:pt x="24050302" y="17687070"/>
                </a:lnTo>
                <a:lnTo>
                  <a:pt x="0" y="1768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56714" y="9258300"/>
            <a:ext cx="7146030" cy="3738250"/>
            <a:chOff x="0" y="0"/>
            <a:chExt cx="9528040" cy="4984333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9527794" cy="4984242"/>
            </a:xfrm>
            <a:custGeom>
              <a:avLst/>
              <a:gdLst/>
              <a:ahLst/>
              <a:cxnLst/>
              <a:rect l="l" t="t" r="r" b="b"/>
              <a:pathLst>
                <a:path w="9527794" h="4984242">
                  <a:moveTo>
                    <a:pt x="9527794" y="0"/>
                  </a:moveTo>
                  <a:lnTo>
                    <a:pt x="9527794" y="4962271"/>
                  </a:lnTo>
                  <a:lnTo>
                    <a:pt x="0" y="4984242"/>
                  </a:lnTo>
                  <a:lnTo>
                    <a:pt x="4982210" y="0"/>
                  </a:lnTo>
                  <a:close/>
                </a:path>
              </a:pathLst>
            </a:custGeom>
            <a:solidFill>
              <a:srgbClr val="86143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4124" y="3548354"/>
            <a:ext cx="7359058" cy="3103644"/>
            <a:chOff x="0" y="0"/>
            <a:chExt cx="1938188" cy="817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4731" y="3746167"/>
            <a:ext cx="6964377" cy="2708019"/>
          </a:xfrm>
          <a:custGeom>
            <a:avLst/>
            <a:gdLst/>
            <a:ahLst/>
            <a:cxnLst/>
            <a:rect l="l" t="t" r="r" b="b"/>
            <a:pathLst>
              <a:path w="6964377" h="2708019">
                <a:moveTo>
                  <a:pt x="0" y="0"/>
                </a:moveTo>
                <a:lnTo>
                  <a:pt x="6964377" y="0"/>
                </a:lnTo>
                <a:lnTo>
                  <a:pt x="6964377" y="2708019"/>
                </a:lnTo>
                <a:lnTo>
                  <a:pt x="0" y="270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8" t="-19910" r="-1935" b="-797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354818" y="3498836"/>
            <a:ext cx="7359058" cy="3153163"/>
            <a:chOff x="0" y="0"/>
            <a:chExt cx="1938188" cy="8304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8188" cy="830463"/>
            </a:xfrm>
            <a:custGeom>
              <a:avLst/>
              <a:gdLst/>
              <a:ahLst/>
              <a:cxnLst/>
              <a:rect l="l" t="t" r="r" b="b"/>
              <a:pathLst>
                <a:path w="1938188" h="830463">
                  <a:moveTo>
                    <a:pt x="0" y="0"/>
                  </a:moveTo>
                  <a:lnTo>
                    <a:pt x="1938188" y="0"/>
                  </a:lnTo>
                  <a:lnTo>
                    <a:pt x="1938188" y="830463"/>
                  </a:lnTo>
                  <a:lnTo>
                    <a:pt x="0" y="830463"/>
                  </a:lnTo>
                  <a:close/>
                </a:path>
              </a:pathLst>
            </a:custGeom>
            <a:solidFill>
              <a:srgbClr val="861436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38188" cy="878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562661" y="3731802"/>
            <a:ext cx="6990750" cy="2687231"/>
          </a:xfrm>
          <a:custGeom>
            <a:avLst/>
            <a:gdLst/>
            <a:ahLst/>
            <a:cxnLst/>
            <a:rect l="l" t="t" r="r" b="b"/>
            <a:pathLst>
              <a:path w="6990750" h="2687231">
                <a:moveTo>
                  <a:pt x="0" y="0"/>
                </a:moveTo>
                <a:lnTo>
                  <a:pt x="6990750" y="0"/>
                </a:lnTo>
                <a:lnTo>
                  <a:pt x="6990750" y="2687231"/>
                </a:lnTo>
                <a:lnTo>
                  <a:pt x="0" y="2687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2" t="-7038" b="-77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74124" y="6830866"/>
            <a:ext cx="7359058" cy="3103644"/>
            <a:chOff x="0" y="0"/>
            <a:chExt cx="1938188" cy="8174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54818" y="6830866"/>
            <a:ext cx="7359058" cy="3103644"/>
            <a:chOff x="0" y="0"/>
            <a:chExt cx="1938188" cy="8174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562661" y="6992696"/>
            <a:ext cx="6990750" cy="2779985"/>
          </a:xfrm>
          <a:custGeom>
            <a:avLst/>
            <a:gdLst/>
            <a:ahLst/>
            <a:cxnLst/>
            <a:rect l="l" t="t" r="r" b="b"/>
            <a:pathLst>
              <a:path w="6990750" h="2779985">
                <a:moveTo>
                  <a:pt x="0" y="0"/>
                </a:moveTo>
                <a:lnTo>
                  <a:pt x="6990750" y="0"/>
                </a:lnTo>
                <a:lnTo>
                  <a:pt x="6990750" y="2779985"/>
                </a:lnTo>
                <a:lnTo>
                  <a:pt x="0" y="2779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834040" y="7042524"/>
            <a:ext cx="6895068" cy="2735164"/>
          </a:xfrm>
          <a:custGeom>
            <a:avLst/>
            <a:gdLst/>
            <a:ahLst/>
            <a:cxnLst/>
            <a:rect l="l" t="t" r="r" b="b"/>
            <a:pathLst>
              <a:path w="6895068" h="2735164">
                <a:moveTo>
                  <a:pt x="0" y="0"/>
                </a:moveTo>
                <a:lnTo>
                  <a:pt x="6895068" y="0"/>
                </a:lnTo>
                <a:lnTo>
                  <a:pt x="6895068" y="2735164"/>
                </a:lnTo>
                <a:lnTo>
                  <a:pt x="0" y="2735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757" b="-2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960622" y="443105"/>
            <a:ext cx="16366756" cy="271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49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Labour Force Datasets from NPC’s Website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Economically Active Population (15 years and above) by Nationality, gender, &amp; Economic Activity (2011-2023)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Workers in Paid Employment (15 years and above) and Monthly Average Wage (2011-2023)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Economically Active Males/Females (15 years and above) by Occupation &amp; Economic Activity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Employed Persons (15 years and above) and Average Work Hours by Gender &amp; Economic Activity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1436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2680" y="1132939"/>
            <a:ext cx="16082640" cy="8670007"/>
            <a:chOff x="0" y="0"/>
            <a:chExt cx="3404422" cy="18352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4422" cy="1835293"/>
            </a:xfrm>
            <a:custGeom>
              <a:avLst/>
              <a:gdLst/>
              <a:ahLst/>
              <a:cxnLst/>
              <a:rect l="l" t="t" r="r" b="b"/>
              <a:pathLst>
                <a:path w="3404422" h="1835293">
                  <a:moveTo>
                    <a:pt x="0" y="0"/>
                  </a:moveTo>
                  <a:lnTo>
                    <a:pt x="3404422" y="0"/>
                  </a:lnTo>
                  <a:lnTo>
                    <a:pt x="3404422" y="1835293"/>
                  </a:lnTo>
                  <a:lnTo>
                    <a:pt x="0" y="1835293"/>
                  </a:lnTo>
                  <a:close/>
                </a:path>
              </a:pathLst>
            </a:custGeom>
            <a:solidFill>
              <a:srgbClr val="86143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04422" cy="1911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V="1">
            <a:off x="7366486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72795" y="1515364"/>
            <a:ext cx="14742409" cy="7905158"/>
            <a:chOff x="0" y="0"/>
            <a:chExt cx="3882774" cy="2082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82774" cy="2082017"/>
            </a:xfrm>
            <a:custGeom>
              <a:avLst/>
              <a:gdLst/>
              <a:ahLst/>
              <a:cxnLst/>
              <a:rect l="l" t="t" r="r" b="b"/>
              <a:pathLst>
                <a:path w="3882774" h="2082017">
                  <a:moveTo>
                    <a:pt x="0" y="0"/>
                  </a:moveTo>
                  <a:lnTo>
                    <a:pt x="3882774" y="0"/>
                  </a:lnTo>
                  <a:lnTo>
                    <a:pt x="3882774" y="2082017"/>
                  </a:lnTo>
                  <a:lnTo>
                    <a:pt x="0" y="2082017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882774" cy="212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4525" y="-9525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Code Demonstration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92172" y="1677585"/>
            <a:ext cx="14103656" cy="7580715"/>
          </a:xfrm>
          <a:custGeom>
            <a:avLst/>
            <a:gdLst/>
            <a:ahLst/>
            <a:cxnLst/>
            <a:rect l="l" t="t" r="r" b="b"/>
            <a:pathLst>
              <a:path w="14103656" h="7580715">
                <a:moveTo>
                  <a:pt x="0" y="0"/>
                </a:moveTo>
                <a:lnTo>
                  <a:pt x="14103656" y="0"/>
                </a:lnTo>
                <a:lnTo>
                  <a:pt x="14103656" y="7580715"/>
                </a:lnTo>
                <a:lnTo>
                  <a:pt x="0" y="7580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5795" y="2459928"/>
            <a:ext cx="14796410" cy="6369738"/>
            <a:chOff x="0" y="0"/>
            <a:chExt cx="3896997" cy="16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6997" cy="1677626"/>
            </a:xfrm>
            <a:custGeom>
              <a:avLst/>
              <a:gdLst/>
              <a:ahLst/>
              <a:cxnLst/>
              <a:rect l="l" t="t" r="r" b="b"/>
              <a:pathLst>
                <a:path w="3896997" h="1677626">
                  <a:moveTo>
                    <a:pt x="0" y="0"/>
                  </a:moveTo>
                  <a:lnTo>
                    <a:pt x="3896997" y="0"/>
                  </a:lnTo>
                  <a:lnTo>
                    <a:pt x="3896997" y="1677626"/>
                  </a:lnTo>
                  <a:lnTo>
                    <a:pt x="0" y="1677626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96997" cy="172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" y="-2019234"/>
            <a:ext cx="19280166" cy="14886144"/>
          </a:xfrm>
          <a:custGeom>
            <a:avLst/>
            <a:gdLst/>
            <a:ahLst/>
            <a:cxnLst/>
            <a:rect l="l" t="t" r="r" b="b"/>
            <a:pathLst>
              <a:path w="19280166" h="14886144">
                <a:moveTo>
                  <a:pt x="0" y="0"/>
                </a:moveTo>
                <a:lnTo>
                  <a:pt x="19280166" y="0"/>
                </a:lnTo>
                <a:lnTo>
                  <a:pt x="19280166" y="14886144"/>
                </a:lnTo>
                <a:lnTo>
                  <a:pt x="0" y="1488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06412" y="10"/>
            <a:ext cx="14014668" cy="9398032"/>
          </a:xfrm>
          <a:custGeom>
            <a:avLst/>
            <a:gdLst/>
            <a:ahLst/>
            <a:cxnLst/>
            <a:rect l="l" t="t" r="r" b="b"/>
            <a:pathLst>
              <a:path w="14014668" h="9398032">
                <a:moveTo>
                  <a:pt x="0" y="0"/>
                </a:moveTo>
                <a:lnTo>
                  <a:pt x="14014668" y="0"/>
                </a:lnTo>
                <a:lnTo>
                  <a:pt x="14014668" y="9398032"/>
                </a:lnTo>
                <a:lnTo>
                  <a:pt x="0" y="9398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631045" y="-4584278"/>
            <a:ext cx="24911064" cy="19369928"/>
          </a:xfrm>
          <a:custGeom>
            <a:avLst/>
            <a:gdLst/>
            <a:ahLst/>
            <a:cxnLst/>
            <a:rect l="l" t="t" r="r" b="b"/>
            <a:pathLst>
              <a:path w="24911064" h="19369928">
                <a:moveTo>
                  <a:pt x="0" y="0"/>
                </a:moveTo>
                <a:lnTo>
                  <a:pt x="24911064" y="0"/>
                </a:lnTo>
                <a:lnTo>
                  <a:pt x="24911064" y="19369928"/>
                </a:lnTo>
                <a:lnTo>
                  <a:pt x="0" y="19369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58713" y="2240410"/>
            <a:ext cx="15370574" cy="7017890"/>
            <a:chOff x="0" y="0"/>
            <a:chExt cx="3333464" cy="1521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3464" cy="1521992"/>
            </a:xfrm>
            <a:custGeom>
              <a:avLst/>
              <a:gdLst/>
              <a:ahLst/>
              <a:cxnLst/>
              <a:rect l="l" t="t" r="r" b="b"/>
              <a:pathLst>
                <a:path w="3333464" h="1521992">
                  <a:moveTo>
                    <a:pt x="0" y="0"/>
                  </a:moveTo>
                  <a:lnTo>
                    <a:pt x="3333464" y="0"/>
                  </a:lnTo>
                  <a:lnTo>
                    <a:pt x="3333464" y="1521992"/>
                  </a:lnTo>
                  <a:lnTo>
                    <a:pt x="0" y="1521992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333464" cy="159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35493" y="2699160"/>
            <a:ext cx="14217015" cy="5891273"/>
          </a:xfrm>
          <a:custGeom>
            <a:avLst/>
            <a:gdLst/>
            <a:ahLst/>
            <a:cxnLst/>
            <a:rect l="l" t="t" r="r" b="b"/>
            <a:pathLst>
              <a:path w="14217015" h="5891273">
                <a:moveTo>
                  <a:pt x="0" y="0"/>
                </a:moveTo>
                <a:lnTo>
                  <a:pt x="14217014" y="0"/>
                </a:lnTo>
                <a:lnTo>
                  <a:pt x="14217014" y="5891273"/>
                </a:lnTo>
                <a:lnTo>
                  <a:pt x="0" y="5891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6" r="-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24525" y="855583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Aggregated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668</Words>
  <Application>Microsoft Office PowerPoint</Application>
  <PresentationFormat>Custom</PresentationFormat>
  <Paragraphs>147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Telegraf Bold</vt:lpstr>
      <vt:lpstr>Signika Bold</vt:lpstr>
      <vt:lpstr>Signika</vt:lpstr>
      <vt:lpstr>Helvetica World Bold</vt:lpstr>
      <vt:lpstr>Canva Sans</vt:lpstr>
      <vt:lpstr>Telegraf</vt:lpstr>
      <vt:lpstr>Barlow Bold</vt:lpstr>
      <vt:lpstr>Arial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2025 - Import Solvers: LaborLens</dc:title>
  <cp:lastModifiedBy>Joy Anne</cp:lastModifiedBy>
  <cp:revision>12</cp:revision>
  <dcterms:created xsi:type="dcterms:W3CDTF">2006-08-16T00:00:00Z</dcterms:created>
  <dcterms:modified xsi:type="dcterms:W3CDTF">2025-03-13T11:00:33Z</dcterms:modified>
  <dc:identifier>DAGhILJ2I5s</dc:identifier>
</cp:coreProperties>
</file>